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409" r:id="rId2"/>
    <p:sldId id="414" r:id="rId3"/>
    <p:sldId id="413" r:id="rId4"/>
    <p:sldId id="412" r:id="rId5"/>
    <p:sldId id="411" r:id="rId6"/>
    <p:sldId id="437" r:id="rId7"/>
    <p:sldId id="438" r:id="rId8"/>
    <p:sldId id="440" r:id="rId9"/>
    <p:sldId id="439" r:id="rId10"/>
    <p:sldId id="444" r:id="rId11"/>
    <p:sldId id="445" r:id="rId12"/>
    <p:sldId id="446" r:id="rId13"/>
    <p:sldId id="447" r:id="rId14"/>
    <p:sldId id="448" r:id="rId15"/>
    <p:sldId id="449" r:id="rId16"/>
    <p:sldId id="451" r:id="rId17"/>
    <p:sldId id="453" r:id="rId18"/>
    <p:sldId id="450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>
        <p:scale>
          <a:sx n="75" d="100"/>
          <a:sy n="75" d="100"/>
        </p:scale>
        <p:origin x="1032" y="288"/>
      </p:cViewPr>
      <p:guideLst>
        <p:guide orient="horz" pos="2184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 anchorCtr="0"/>
          <a:lstStyle/>
          <a:p>
            <a:pPr lvl="0" algn="r" defTabSz="967105">
              <a:spcBef>
                <a:spcPct val="0"/>
              </a:spcBef>
              <a:buClrTx/>
              <a:buSzTx/>
            </a:pPr>
            <a:fld id="{9A0DB2DC-4C9A-4742-B13C-FB6460FD3503}" type="slidenum"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fld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2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Rectangle 3"/>
          <p:cNvSpPr>
            <a:spLocks noGrp="1"/>
          </p:cNvSpPr>
          <p:nvPr>
            <p:ph type="body"/>
          </p:nvPr>
        </p:nvSpPr>
        <p:spPr>
          <a:xfrm>
            <a:off x="974725" y="4560888"/>
            <a:ext cx="5365750" cy="4319587"/>
          </a:xfrm>
        </p:spPr>
        <p:txBody>
          <a:bodyPr wrap="square" lIns="96661" tIns="48331" rIns="96661" bIns="48331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kumimoji="0" lang="zh-CN" altLang="en-US" sz="18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sz="14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kumimoji="0" lang="zh-CN" altLang="en-US" sz="2000" b="1" i="0" u="none" strike="noStrike" kern="1200" cap="none" spc="2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2023/2/21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/>
              <a:t>计算机网络复习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ea typeface="宋体" panose="02010600030101010101" pitchFamily="2" charset="-122"/>
                <a:sym typeface="+mn-ea"/>
              </a:rPr>
              <a:t>电子邮件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SMTP(Simple Mail Transfer Protocol)，简单邮件传输协议</a:t>
            </a: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</a:pPr>
            <a:r>
              <a:rPr sz="1800">
                <a:sym typeface="+mn-ea"/>
              </a:rPr>
              <a:t>POP: Post Office Protocol [RFC 1939]</a:t>
            </a:r>
            <a:r>
              <a:rPr lang="en-US" altLang="zh-CN" sz="1800">
                <a:sym typeface="+mn-ea"/>
              </a:rPr>
              <a:t>  邮局协议</a:t>
            </a: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</a:pPr>
            <a:r>
              <a:rPr sz="1800">
                <a:sym typeface="+mn-ea"/>
              </a:rPr>
              <a:t>IMAP: Internet Mail Access Protocol [RFC 1730]</a:t>
            </a:r>
            <a:r>
              <a:rPr lang="en-US" altLang="zh-CN" sz="1800">
                <a:sym typeface="+mn-ea"/>
              </a:rPr>
              <a:t> Internet邮件访问协议</a:t>
            </a:r>
          </a:p>
          <a:p>
            <a:pPr marL="0" lvl="1" indent="0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None/>
            </a:pPr>
            <a:endParaRPr lang="en-US" altLang="zh-CN" sz="1800"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</a:pPr>
            <a:endParaRPr lang="zh-CN" altLang="en-US" sz="1800"/>
          </a:p>
        </p:txBody>
      </p:sp>
      <p:sp>
        <p:nvSpPr>
          <p:cNvPr id="133125" name="Line 6"/>
          <p:cNvSpPr/>
          <p:nvPr/>
        </p:nvSpPr>
        <p:spPr>
          <a:xfrm>
            <a:off x="2238375" y="3686175"/>
            <a:ext cx="847725" cy="9525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33126" name="Group 32"/>
          <p:cNvGrpSpPr/>
          <p:nvPr/>
        </p:nvGrpSpPr>
        <p:grpSpPr>
          <a:xfrm>
            <a:off x="7018338" y="3375025"/>
            <a:ext cx="709612" cy="703263"/>
            <a:chOff x="4337" y="290"/>
            <a:chExt cx="447" cy="443"/>
          </a:xfrm>
        </p:grpSpPr>
        <p:graphicFrame>
          <p:nvGraphicFramePr>
            <p:cNvPr id="133127" name="Object 33"/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307465" imgH="1083945" progId="MS_ClipArt_Gallery.2">
                    <p:embed/>
                  </p:oleObj>
                </mc:Choice>
                <mc:Fallback>
                  <p:oleObj r:id="rId2" imgW="1307465" imgH="1083945" progId="MS_ClipArt_Gallery.2">
                    <p:embed/>
                    <p:pic>
                      <p:nvPicPr>
                        <p:cNvPr id="0" name="图片 3161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3128" name="Group 34"/>
            <p:cNvGrpSpPr/>
            <p:nvPr/>
          </p:nvGrpSpPr>
          <p:grpSpPr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33129" name="Rectangle 35"/>
              <p:cNvSpPr/>
              <p:nvPr/>
            </p:nvSpPr>
            <p:spPr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0" hangingPunct="0"/>
                <a:endPara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130" name="Text Box 36"/>
              <p:cNvSpPr txBox="1"/>
              <p:nvPr/>
            </p:nvSpPr>
            <p:spPr>
              <a:xfrm>
                <a:off x="4189" y="817"/>
                <a:ext cx="521" cy="3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pPr algn="ctr" eaLnBrk="0" hangingPunct="0">
                  <a:spcBef>
                    <a:spcPct val="0"/>
                  </a:spcBef>
                  <a:buClrTx/>
                  <a:buSzTx/>
                </a:pPr>
                <a:r>
                  <a:rPr lang="en-US" altLang="zh-CN" sz="1600" dirty="0">
                    <a:latin typeface="Comic Sans MS" panose="030F0702030302020204" pitchFamily="66" charset="0"/>
                    <a:ea typeface="宋体" panose="02010600030101010101" pitchFamily="2" charset="-122"/>
                  </a:rPr>
                  <a:t>user</a:t>
                </a:r>
              </a:p>
              <a:p>
                <a:pPr algn="ctr" eaLnBrk="0" hangingPunct="0">
                  <a:spcBef>
                    <a:spcPct val="0"/>
                  </a:spcBef>
                  <a:buClrTx/>
                  <a:buSzTx/>
                </a:pPr>
                <a:r>
                  <a:rPr lang="en-US" altLang="zh-CN" sz="1600" dirty="0">
                    <a:latin typeface="Comic Sans MS" panose="030F0702030302020204" pitchFamily="66" charset="0"/>
                    <a:ea typeface="宋体" panose="02010600030101010101" pitchFamily="2" charset="-122"/>
                  </a:rPr>
                  <a:t>agent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33131" name="Group 84"/>
          <p:cNvGrpSpPr/>
          <p:nvPr/>
        </p:nvGrpSpPr>
        <p:grpSpPr>
          <a:xfrm>
            <a:off x="3135313" y="3470275"/>
            <a:ext cx="355600" cy="933450"/>
            <a:chOff x="4180" y="783"/>
            <a:chExt cx="150" cy="307"/>
          </a:xfrm>
        </p:grpSpPr>
        <p:sp>
          <p:nvSpPr>
            <p:cNvPr id="133132" name="AutoShape 85"/>
            <p:cNvSpPr/>
            <p:nvPr/>
          </p:nvSpPr>
          <p:spPr>
            <a:xfrm>
              <a:off x="4180" y="1019"/>
              <a:ext cx="150" cy="71"/>
            </a:xfrm>
            <a:prstGeom prst="parallelogram">
              <a:avLst>
                <a:gd name="adj" fmla="val 81386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33" name="Rectangle 86"/>
            <p:cNvSpPr/>
            <p:nvPr/>
          </p:nvSpPr>
          <p:spPr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34" name="Rectangle 87"/>
            <p:cNvSpPr/>
            <p:nvPr/>
          </p:nvSpPr>
          <p:spPr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35" name="AutoShape 88"/>
            <p:cNvSpPr/>
            <p:nvPr/>
          </p:nvSpPr>
          <p:spPr>
            <a:xfrm>
              <a:off x="4180" y="783"/>
              <a:ext cx="150" cy="71"/>
            </a:xfrm>
            <a:prstGeom prst="parallelogram">
              <a:avLst>
                <a:gd name="adj" fmla="val 81386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36" name="Line 89"/>
            <p:cNvSpPr/>
            <p:nvPr/>
          </p:nvSpPr>
          <p:spPr>
            <a:xfrm>
              <a:off x="4330" y="788"/>
              <a:ext cx="0" cy="23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37" name="Line 90"/>
            <p:cNvSpPr/>
            <p:nvPr/>
          </p:nvSpPr>
          <p:spPr>
            <a:xfrm flipH="1">
              <a:off x="4276" y="1019"/>
              <a:ext cx="54" cy="6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38" name="Rectangle 91"/>
            <p:cNvSpPr/>
            <p:nvPr/>
          </p:nvSpPr>
          <p:spPr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39" name="Rectangle 92"/>
            <p:cNvSpPr/>
            <p:nvPr/>
          </p:nvSpPr>
          <p:spPr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140" name="Group 158"/>
          <p:cNvGrpSpPr/>
          <p:nvPr/>
        </p:nvGrpSpPr>
        <p:grpSpPr>
          <a:xfrm>
            <a:off x="2563813" y="3848100"/>
            <a:ext cx="1458912" cy="1179513"/>
            <a:chOff x="1789" y="1206"/>
            <a:chExt cx="919" cy="743"/>
          </a:xfrm>
        </p:grpSpPr>
        <p:sp>
          <p:nvSpPr>
            <p:cNvPr id="133141" name="Text Box 95"/>
            <p:cNvSpPr txBox="1"/>
            <p:nvPr/>
          </p:nvSpPr>
          <p:spPr>
            <a:xfrm>
              <a:off x="1789" y="1583"/>
              <a:ext cx="919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ctr" eaLnBrk="0" hangingPunct="0">
                <a:spcBef>
                  <a:spcPct val="0"/>
                </a:spcBef>
                <a:buClrTx/>
                <a:buSzTx/>
              </a:pPr>
              <a:r>
                <a:rPr lang="en-US" altLang="zh-CN" sz="1600" dirty="0">
                  <a:latin typeface="Comic Sans MS" panose="030F0702030302020204" pitchFamily="66" charset="0"/>
                  <a:ea typeface="宋体" panose="02010600030101010101" pitchFamily="2" charset="-122"/>
                </a:rPr>
                <a:t>sender’s mail </a:t>
              </a:r>
            </a:p>
            <a:p>
              <a:pPr algn="ctr" eaLnBrk="0" hangingPunct="0">
                <a:spcBef>
                  <a:spcPct val="0"/>
                </a:spcBef>
                <a:buClrTx/>
                <a:buSzTx/>
              </a:pPr>
              <a:r>
                <a:rPr lang="en-US" altLang="zh-CN" sz="1600" dirty="0">
                  <a:latin typeface="Comic Sans MS" panose="030F0702030302020204" pitchFamily="66" charset="0"/>
                  <a:ea typeface="宋体" panose="02010600030101010101" pitchFamily="2" charset="-122"/>
                </a:rPr>
                <a:t>server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33142" name="Group 157"/>
            <p:cNvGrpSpPr/>
            <p:nvPr/>
          </p:nvGrpSpPr>
          <p:grpSpPr>
            <a:xfrm>
              <a:off x="1992" y="1206"/>
              <a:ext cx="510" cy="354"/>
              <a:chOff x="2070" y="2004"/>
              <a:chExt cx="510" cy="354"/>
            </a:xfrm>
          </p:grpSpPr>
          <p:sp>
            <p:nvSpPr>
              <p:cNvPr id="133143" name="Rectangle 94"/>
              <p:cNvSpPr/>
              <p:nvPr/>
            </p:nvSpPr>
            <p:spPr>
              <a:xfrm>
                <a:off x="2070" y="2004"/>
                <a:ext cx="510" cy="354"/>
              </a:xfrm>
              <a:prstGeom prst="rect">
                <a:avLst/>
              </a:prstGeom>
              <a:solidFill>
                <a:schemeClr val="hlink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0" hangingPunct="0"/>
                <a:endPara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144" name="Rectangle 96"/>
              <p:cNvSpPr/>
              <p:nvPr/>
            </p:nvSpPr>
            <p:spPr>
              <a:xfrm>
                <a:off x="2094" y="207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0" hangingPunct="0"/>
                <a:endPara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145" name="Line 97"/>
              <p:cNvSpPr/>
              <p:nvPr/>
            </p:nvSpPr>
            <p:spPr>
              <a:xfrm>
                <a:off x="2143" y="2104"/>
                <a:ext cx="0" cy="7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146" name="Line 98"/>
              <p:cNvSpPr/>
              <p:nvPr/>
            </p:nvSpPr>
            <p:spPr>
              <a:xfrm>
                <a:off x="2252" y="2103"/>
                <a:ext cx="0" cy="7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147" name="Line 99"/>
              <p:cNvSpPr/>
              <p:nvPr/>
            </p:nvSpPr>
            <p:spPr>
              <a:xfrm>
                <a:off x="2307" y="2105"/>
                <a:ext cx="0" cy="7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148" name="Line 100"/>
              <p:cNvSpPr/>
              <p:nvPr/>
            </p:nvSpPr>
            <p:spPr>
              <a:xfrm>
                <a:off x="2364" y="2103"/>
                <a:ext cx="0" cy="7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149" name="Line 101"/>
              <p:cNvSpPr/>
              <p:nvPr/>
            </p:nvSpPr>
            <p:spPr>
              <a:xfrm>
                <a:off x="2425" y="2103"/>
                <a:ext cx="0" cy="7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150" name="Line 102"/>
              <p:cNvSpPr/>
              <p:nvPr/>
            </p:nvSpPr>
            <p:spPr>
              <a:xfrm>
                <a:off x="2481" y="2103"/>
                <a:ext cx="0" cy="7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151" name="Line 103"/>
              <p:cNvSpPr/>
              <p:nvPr/>
            </p:nvSpPr>
            <p:spPr>
              <a:xfrm>
                <a:off x="2196" y="2104"/>
                <a:ext cx="0" cy="7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152" name="Rectangle 104"/>
              <p:cNvSpPr/>
              <p:nvPr/>
            </p:nvSpPr>
            <p:spPr>
              <a:xfrm>
                <a:off x="2102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0" hangingPunct="0"/>
                <a:endPara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153" name="Rectangle 105"/>
              <p:cNvSpPr/>
              <p:nvPr/>
            </p:nvSpPr>
            <p:spPr>
              <a:xfrm>
                <a:off x="2188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0" hangingPunct="0"/>
                <a:endPara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154" name="Rectangle 106"/>
              <p:cNvSpPr/>
              <p:nvPr/>
            </p:nvSpPr>
            <p:spPr>
              <a:xfrm>
                <a:off x="2274" y="224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0" hangingPunct="0"/>
                <a:endPara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155" name="Rectangle 107"/>
              <p:cNvSpPr/>
              <p:nvPr/>
            </p:nvSpPr>
            <p:spPr>
              <a:xfrm>
                <a:off x="2371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0" hangingPunct="0"/>
                <a:endPara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156" name="Rectangle 108"/>
              <p:cNvSpPr/>
              <p:nvPr/>
            </p:nvSpPr>
            <p:spPr>
              <a:xfrm>
                <a:off x="2467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0" hangingPunct="0"/>
                <a:endPara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33157" name="Group 109"/>
          <p:cNvGrpSpPr/>
          <p:nvPr/>
        </p:nvGrpSpPr>
        <p:grpSpPr>
          <a:xfrm>
            <a:off x="1570038" y="3479800"/>
            <a:ext cx="709612" cy="703263"/>
            <a:chOff x="4337" y="290"/>
            <a:chExt cx="447" cy="443"/>
          </a:xfrm>
        </p:grpSpPr>
        <p:graphicFrame>
          <p:nvGraphicFramePr>
            <p:cNvPr id="133158" name="Object 110"/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307465" imgH="1083945" progId="MS_ClipArt_Gallery.2">
                    <p:embed/>
                  </p:oleObj>
                </mc:Choice>
                <mc:Fallback>
                  <p:oleObj r:id="rId4" imgW="1307465" imgH="1083945" progId="MS_ClipArt_Gallery.2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3159" name="Group 111"/>
            <p:cNvGrpSpPr/>
            <p:nvPr/>
          </p:nvGrpSpPr>
          <p:grpSpPr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33160" name="Rectangle 112"/>
              <p:cNvSpPr/>
              <p:nvPr/>
            </p:nvSpPr>
            <p:spPr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0" hangingPunct="0"/>
                <a:endParaRPr lang="zh-CN" altLang="en-US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161" name="Text Box 113"/>
              <p:cNvSpPr txBox="1"/>
              <p:nvPr/>
            </p:nvSpPr>
            <p:spPr>
              <a:xfrm>
                <a:off x="4189" y="817"/>
                <a:ext cx="521" cy="3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pPr algn="ctr" eaLnBrk="0" hangingPunct="0">
                  <a:spcBef>
                    <a:spcPct val="0"/>
                  </a:spcBef>
                  <a:buClrTx/>
                  <a:buSzTx/>
                </a:pPr>
                <a:r>
                  <a:rPr lang="en-US" altLang="zh-CN" sz="1600" dirty="0">
                    <a:latin typeface="Comic Sans MS" panose="030F0702030302020204" pitchFamily="66" charset="0"/>
                    <a:ea typeface="宋体" panose="02010600030101010101" pitchFamily="2" charset="-122"/>
                  </a:rPr>
                  <a:t>user</a:t>
                </a:r>
              </a:p>
              <a:p>
                <a:pPr algn="ctr" eaLnBrk="0" hangingPunct="0">
                  <a:spcBef>
                    <a:spcPct val="0"/>
                  </a:spcBef>
                  <a:buClrTx/>
                  <a:buSzTx/>
                </a:pPr>
                <a:r>
                  <a:rPr lang="en-US" altLang="zh-CN" sz="1600" dirty="0">
                    <a:latin typeface="Comic Sans MS" panose="030F0702030302020204" pitchFamily="66" charset="0"/>
                    <a:ea typeface="宋体" panose="02010600030101010101" pitchFamily="2" charset="-122"/>
                  </a:rPr>
                  <a:t>agent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33162" name="Group 119"/>
          <p:cNvGrpSpPr/>
          <p:nvPr/>
        </p:nvGrpSpPr>
        <p:grpSpPr>
          <a:xfrm>
            <a:off x="2173288" y="3227388"/>
            <a:ext cx="1031875" cy="457200"/>
            <a:chOff x="3745" y="2537"/>
            <a:chExt cx="650" cy="288"/>
          </a:xfrm>
        </p:grpSpPr>
        <p:sp>
          <p:nvSpPr>
            <p:cNvPr id="133163" name="Rectangle 120"/>
            <p:cNvSpPr/>
            <p:nvPr/>
          </p:nvSpPr>
          <p:spPr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64" name="Text Box 121"/>
            <p:cNvSpPr txBox="1"/>
            <p:nvPr/>
          </p:nvSpPr>
          <p:spPr>
            <a:xfrm>
              <a:off x="3745" y="2537"/>
              <a:ext cx="65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ctr" eaLnBrk="0" hangingPunct="0">
                <a:spcBef>
                  <a:spcPct val="0"/>
                </a:spcBef>
                <a:buClrTx/>
                <a:buSzTx/>
              </a:pPr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SMTP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165" name="Group 126"/>
          <p:cNvGrpSpPr/>
          <p:nvPr/>
        </p:nvGrpSpPr>
        <p:grpSpPr>
          <a:xfrm>
            <a:off x="5002213" y="3470275"/>
            <a:ext cx="355600" cy="933450"/>
            <a:chOff x="4180" y="783"/>
            <a:chExt cx="150" cy="307"/>
          </a:xfrm>
        </p:grpSpPr>
        <p:sp>
          <p:nvSpPr>
            <p:cNvPr id="133166" name="AutoShape 127"/>
            <p:cNvSpPr/>
            <p:nvPr/>
          </p:nvSpPr>
          <p:spPr>
            <a:xfrm>
              <a:off x="4180" y="1019"/>
              <a:ext cx="150" cy="71"/>
            </a:xfrm>
            <a:prstGeom prst="parallelogram">
              <a:avLst>
                <a:gd name="adj" fmla="val 81386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67" name="Rectangle 128"/>
            <p:cNvSpPr/>
            <p:nvPr/>
          </p:nvSpPr>
          <p:spPr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68" name="Rectangle 129"/>
            <p:cNvSpPr/>
            <p:nvPr/>
          </p:nvSpPr>
          <p:spPr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69" name="AutoShape 130"/>
            <p:cNvSpPr/>
            <p:nvPr/>
          </p:nvSpPr>
          <p:spPr>
            <a:xfrm>
              <a:off x="4180" y="783"/>
              <a:ext cx="150" cy="71"/>
            </a:xfrm>
            <a:prstGeom prst="parallelogram">
              <a:avLst>
                <a:gd name="adj" fmla="val 81386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70" name="Line 131"/>
            <p:cNvSpPr/>
            <p:nvPr/>
          </p:nvSpPr>
          <p:spPr>
            <a:xfrm>
              <a:off x="4330" y="788"/>
              <a:ext cx="0" cy="23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71" name="Line 132"/>
            <p:cNvSpPr/>
            <p:nvPr/>
          </p:nvSpPr>
          <p:spPr>
            <a:xfrm flipH="1">
              <a:off x="4276" y="1019"/>
              <a:ext cx="54" cy="6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72" name="Rectangle 133"/>
            <p:cNvSpPr/>
            <p:nvPr/>
          </p:nvSpPr>
          <p:spPr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73" name="Rectangle 134"/>
            <p:cNvSpPr/>
            <p:nvPr/>
          </p:nvSpPr>
          <p:spPr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174" name="Line 151"/>
          <p:cNvSpPr/>
          <p:nvPr/>
        </p:nvSpPr>
        <p:spPr>
          <a:xfrm>
            <a:off x="3524250" y="3705225"/>
            <a:ext cx="1390650" cy="9525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33175" name="Rectangle 153"/>
          <p:cNvSpPr/>
          <p:nvPr/>
        </p:nvSpPr>
        <p:spPr>
          <a:xfrm>
            <a:off x="3781425" y="3295650"/>
            <a:ext cx="857250" cy="3048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anchor="ctr" anchorCtr="0"/>
          <a:lstStyle/>
          <a:p>
            <a:pPr eaLnBrk="0" hangingPunct="0"/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33176" name="Text Box 154"/>
          <p:cNvSpPr txBox="1"/>
          <p:nvPr/>
        </p:nvSpPr>
        <p:spPr>
          <a:xfrm>
            <a:off x="3697288" y="3227388"/>
            <a:ext cx="10318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SMTP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77" name="Line 155"/>
          <p:cNvSpPr/>
          <p:nvPr/>
        </p:nvSpPr>
        <p:spPr>
          <a:xfrm>
            <a:off x="5400675" y="3695700"/>
            <a:ext cx="1647825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33178" name="Text Box 156"/>
          <p:cNvSpPr txBox="1"/>
          <p:nvPr/>
        </p:nvSpPr>
        <p:spPr>
          <a:xfrm>
            <a:off x="5610225" y="3313113"/>
            <a:ext cx="1358900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access</a:t>
            </a:r>
          </a:p>
          <a:p>
            <a:pPr algn="ctr" eaLnBrk="0" hangingPunct="0">
              <a:spcBef>
                <a:spcPct val="0"/>
              </a:spcBef>
              <a:buClrTx/>
              <a:buSzTx/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protocol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79" name="Text Box 160"/>
          <p:cNvSpPr txBox="1"/>
          <p:nvPr/>
        </p:nvSpPr>
        <p:spPr>
          <a:xfrm>
            <a:off x="4338638" y="4437063"/>
            <a:ext cx="1604962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</a:pP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receiver’s mail </a:t>
            </a:r>
          </a:p>
          <a:p>
            <a:pPr algn="ctr" eaLnBrk="0" hangingPunct="0">
              <a:spcBef>
                <a:spcPct val="0"/>
              </a:spcBef>
              <a:buClrTx/>
              <a:buSzTx/>
            </a:pP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server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33180" name="Group 161"/>
          <p:cNvGrpSpPr/>
          <p:nvPr/>
        </p:nvGrpSpPr>
        <p:grpSpPr>
          <a:xfrm>
            <a:off x="4733925" y="3838575"/>
            <a:ext cx="809625" cy="561975"/>
            <a:chOff x="2070" y="2004"/>
            <a:chExt cx="510" cy="354"/>
          </a:xfrm>
        </p:grpSpPr>
        <p:sp>
          <p:nvSpPr>
            <p:cNvPr id="133181" name="Rectangle 162"/>
            <p:cNvSpPr/>
            <p:nvPr/>
          </p:nvSpPr>
          <p:spPr>
            <a:xfrm>
              <a:off x="2070" y="2004"/>
              <a:ext cx="510" cy="354"/>
            </a:xfrm>
            <a:prstGeom prst="rect">
              <a:avLst/>
            </a:prstGeom>
            <a:solidFill>
              <a:schemeClr val="hlink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82" name="Rectangle 163"/>
            <p:cNvSpPr/>
            <p:nvPr/>
          </p:nvSpPr>
          <p:spPr>
            <a:xfrm>
              <a:off x="2094" y="2076"/>
              <a:ext cx="450" cy="120"/>
            </a:xfrm>
            <a:prstGeom prst="rect">
              <a:avLst/>
            </a:prstGeom>
            <a:solidFill>
              <a:srgbClr val="00FF00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83" name="Line 164"/>
            <p:cNvSpPr/>
            <p:nvPr/>
          </p:nvSpPr>
          <p:spPr>
            <a:xfrm>
              <a:off x="2143" y="2104"/>
              <a:ext cx="0" cy="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84" name="Line 165"/>
            <p:cNvSpPr/>
            <p:nvPr/>
          </p:nvSpPr>
          <p:spPr>
            <a:xfrm>
              <a:off x="2252" y="2103"/>
              <a:ext cx="0" cy="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85" name="Line 166"/>
            <p:cNvSpPr/>
            <p:nvPr/>
          </p:nvSpPr>
          <p:spPr>
            <a:xfrm>
              <a:off x="2307" y="2105"/>
              <a:ext cx="0" cy="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86" name="Line 167"/>
            <p:cNvSpPr/>
            <p:nvPr/>
          </p:nvSpPr>
          <p:spPr>
            <a:xfrm>
              <a:off x="2364" y="2103"/>
              <a:ext cx="0" cy="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87" name="Line 168"/>
            <p:cNvSpPr/>
            <p:nvPr/>
          </p:nvSpPr>
          <p:spPr>
            <a:xfrm>
              <a:off x="2425" y="2103"/>
              <a:ext cx="0" cy="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88" name="Line 169"/>
            <p:cNvSpPr/>
            <p:nvPr/>
          </p:nvSpPr>
          <p:spPr>
            <a:xfrm>
              <a:off x="2481" y="2103"/>
              <a:ext cx="0" cy="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89" name="Line 170"/>
            <p:cNvSpPr/>
            <p:nvPr/>
          </p:nvSpPr>
          <p:spPr>
            <a:xfrm>
              <a:off x="2196" y="2104"/>
              <a:ext cx="0" cy="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90" name="Rectangle 171"/>
            <p:cNvSpPr/>
            <p:nvPr/>
          </p:nvSpPr>
          <p:spPr>
            <a:xfrm>
              <a:off x="2102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91" name="Rectangle 172"/>
            <p:cNvSpPr/>
            <p:nvPr/>
          </p:nvSpPr>
          <p:spPr>
            <a:xfrm>
              <a:off x="2188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92" name="Rectangle 173"/>
            <p:cNvSpPr/>
            <p:nvPr/>
          </p:nvSpPr>
          <p:spPr>
            <a:xfrm>
              <a:off x="2274" y="2242"/>
              <a:ext cx="64" cy="9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93" name="Rectangle 174"/>
            <p:cNvSpPr/>
            <p:nvPr/>
          </p:nvSpPr>
          <p:spPr>
            <a:xfrm>
              <a:off x="2371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33194" name="Rectangle 175"/>
            <p:cNvSpPr/>
            <p:nvPr/>
          </p:nvSpPr>
          <p:spPr>
            <a:xfrm>
              <a:off x="2467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0" hangingPunct="0"/>
              <a:endParaRPr lang="zh-CN" altLang="en-US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33195" name="Picture 176" descr="Al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8" y="3471863"/>
            <a:ext cx="561975" cy="693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98" name="Picture 179" descr="Bo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463" y="3409950"/>
            <a:ext cx="676275" cy="690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dirty="0"/>
              <a:t>：</a:t>
            </a:r>
            <a:r>
              <a:rPr lang="zh-CN" altLang="en-US" dirty="0"/>
              <a:t>Domain Name System，域名系统</a:t>
            </a:r>
          </a:p>
          <a:p>
            <a:r>
              <a:rPr lang="zh-CN" altLang="en-US" dirty="0"/>
              <a:t>DNS的作用</a:t>
            </a:r>
          </a:p>
          <a:p>
            <a:pPr algn="l">
              <a:buClrTx/>
              <a:buSzTx/>
            </a:pPr>
            <a:r>
              <a:rPr dirty="0"/>
              <a:t>DNS用于</a:t>
            </a:r>
            <a:r>
              <a:rPr dirty="0">
                <a:sym typeface="+mn-ea"/>
              </a:rPr>
              <a:t>负载均衡</a:t>
            </a:r>
          </a:p>
          <a:p>
            <a:pPr algn="l">
              <a:buClrTx/>
              <a:buSzTx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DNS</a:t>
            </a:r>
            <a:r>
              <a:rPr dirty="0">
                <a:solidFill>
                  <a:srgbClr val="FF0000"/>
                </a:solidFill>
                <a:sym typeface="+mn-ea"/>
              </a:rPr>
              <a:t>域名解析过程</a:t>
            </a:r>
          </a:p>
          <a:p>
            <a:endParaRPr dirty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运输层的复用与分解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传输层的复用与分解</a:t>
            </a:r>
            <a:r>
              <a:rPr lang="en-US" altLang="zh-CN" dirty="0"/>
              <a:t>  </a:t>
            </a:r>
            <a:r>
              <a:rPr dirty="0"/>
              <a:t>概念</a:t>
            </a: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</a:pPr>
            <a:r>
              <a:rPr sz="1800" dirty="0">
                <a:sym typeface="+mn-ea"/>
              </a:rPr>
              <a:t>主机使用IP地址 &amp;端口号将段定向到适当的套接字：UDP套接字由二元组标识(目的地IP地址, 目的地端口号)；TCP套接字由四元组标识（源IP地址，源端口号，目的IP地址，目的端口号）</a:t>
            </a: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</a:pPr>
            <a:endParaRPr lang="zh-CN" altLang="en-US" sz="1800" dirty="0"/>
          </a:p>
          <a:p>
            <a:endParaRPr kern="0" spc="0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UDP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UDP: User Datagram Protocol</a:t>
            </a:r>
            <a:r>
              <a:rPr dirty="0">
                <a:sym typeface="+mn-ea"/>
              </a:rPr>
              <a:t>，用户数据报协议 </a:t>
            </a:r>
            <a:r>
              <a:rPr lang="en-US" altLang="zh-CN" dirty="0">
                <a:sym typeface="+mn-ea"/>
              </a:rPr>
              <a:t>[RFC 768]</a:t>
            </a:r>
          </a:p>
          <a:p>
            <a:r>
              <a:rPr lang="en-US" altLang="zh-CN" dirty="0">
                <a:sym typeface="+mn-ea"/>
              </a:rPr>
              <a:t>UDP</a:t>
            </a:r>
            <a:r>
              <a:rPr dirty="0">
                <a:sym typeface="+mn-ea"/>
              </a:rPr>
              <a:t>协议的报文格式</a:t>
            </a: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checksum</a:t>
            </a:r>
            <a:r>
              <a:rPr dirty="0">
                <a:ea typeface="宋体" panose="02010600030101010101" pitchFamily="2" charset="-122"/>
                <a:sym typeface="+mn-ea"/>
              </a:rPr>
              <a:t>校验和计算方法</a:t>
            </a: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8965"/>
            <a:ext cx="10969200" cy="70560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+mn-ea"/>
              </a:rPr>
              <a:t>可信数据传输原理</a:t>
            </a:r>
            <a:endParaRPr lang="zh-CN" altLang="en-US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167938" name="表格 16793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6919921"/>
              </p:ext>
            </p:extLst>
          </p:nvPr>
        </p:nvGraphicFramePr>
        <p:xfrm>
          <a:off x="343200" y="784860"/>
          <a:ext cx="8534400" cy="5288280"/>
        </p:xfrm>
        <a:graphic>
          <a:graphicData uri="http://schemas.openxmlformats.org/drawingml/2006/table">
            <a:tbl>
              <a:tblPr/>
              <a:tblGrid>
                <a:gridCol w="1506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7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机制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用途和说明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12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检验和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用于检测在一个传输分组中的比特错误。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267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定时器（超时重传）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用于检测超时</a:t>
                      </a:r>
                      <a:r>
                        <a:rPr lang="en-US" altLang="zh-CN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重传一个分组，可能因为该分组（或其</a:t>
                      </a:r>
                      <a:r>
                        <a:rPr lang="en-US" altLang="zh-CN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ACK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）在信道中丢失了。由于当一个分组被时延但未丢失（过早超时），或当一个分组已被接收方收到但从接收方到发送方的</a:t>
                      </a:r>
                      <a:r>
                        <a:rPr lang="en-US" altLang="zh-CN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ACK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丢失时，可能产生超时事件，所以接收方可能会收到一个分组的多个冗余拷贝。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序号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用于为从发送方流向接收方的数据分组按顺序编号。所接收分组的序号间的空隙可使该接收方检测出丢失的分组。具有相同序号的分组可使接收方检测出一个分组的冗余拷贝。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913">
                <a:tc rowSpan="2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确认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</a:t>
                      </a:r>
                    </a:p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否定确认</a:t>
                      </a:r>
                      <a:endParaRPr lang="zh-CN" altLang="en-US" sz="3200" dirty="0">
                        <a:latin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接收方用于告诉发送方一个分组或一组分组已被正确地接收到了。确认报文通常携带着被确认的分组或多个分组的序号。确认可以是逐个的或累积的，这取决于协议。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7">
                <a:tc vMerge="1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否定确认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接收方用于告诉发送方某个分组未被正确地接收。否定确认报文通常携带着未被正确接收的分组的序号。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4263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滑动窗口、</a:t>
                      </a:r>
                      <a:endPara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流水线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（拥塞控制）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 sz="1600" b="0" i="0" u="none" kern="1200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342900" lvl="0" indent="-342900" hangingPunct="0">
                        <a:buClr>
                          <a:schemeClr val="bg1"/>
                        </a:buClr>
                        <a:buFont typeface="ZapfDingbats" pitchFamily="82" charset="2"/>
                        <a:buNone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送方也许被限制仅发送那些序号落在一个指定范围内的分组。通过允许一次发送多个分组但未被确认，发送方的利用率可在停等操作模式的基础上得到增加。我们很快将会看到，窗口长度可根据接收方接收和缓存报文的能力或网络中的拥塞程度，或两者情况来进行设置。</a:t>
                      </a:r>
                      <a:endParaRPr lang="zh-CN" altLang="en-US" sz="32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7965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</a:lstStyle>
          <a:p>
            <a:pPr lvl="0" algn="r">
              <a:buSzTx/>
            </a:pPr>
            <a:fld id="{9A0DB2DC-4C9A-4742-B13C-FB6460FD3503}" type="slidenum"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28970" y="784860"/>
            <a:ext cx="18402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停等协议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GBN</a:t>
            </a:r>
            <a:r>
              <a:rPr lang="zh-CN" altLang="en-US" dirty="0"/>
              <a:t>协议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选择重传协议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969200" cy="70560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+mn-ea"/>
              </a:rPr>
              <a:t>可信数据传输原理</a:t>
            </a:r>
            <a:endParaRPr lang="zh-CN" altLang="en-US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64866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8619" y="705600"/>
            <a:ext cx="8685212" cy="1509712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2425999"/>
            <a:ext cx="5694045" cy="3571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225" y="2413616"/>
            <a:ext cx="5716270" cy="3596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TCP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TCP，Transmission Control Protocol</a:t>
            </a:r>
            <a:r>
              <a:rPr lang="en-US" altLang="zh-CN" dirty="0"/>
              <a:t> </a:t>
            </a:r>
            <a:r>
              <a:rPr lang="en-US" altLang="zh-CN" dirty="0" err="1"/>
              <a:t>传输控制协议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TCP </a:t>
            </a:r>
            <a:r>
              <a:rPr dirty="0">
                <a:sym typeface="+mn-ea"/>
              </a:rPr>
              <a:t>报文段结构</a:t>
            </a:r>
            <a:r>
              <a:rPr lang="en-US" altLang="zh-CN" dirty="0">
                <a:sym typeface="+mn-ea"/>
              </a:rPr>
              <a:t>:</a:t>
            </a:r>
            <a:r>
              <a:rPr dirty="0">
                <a:sym typeface="+mn-ea"/>
              </a:rPr>
              <a:t>序号、确认号、接收窗口等含义</a:t>
            </a:r>
          </a:p>
          <a:p>
            <a:r>
              <a:rPr lang="en-US" altLang="zh-CN" dirty="0">
                <a:latin typeface="+mn-lt"/>
                <a:ea typeface="宋体" panose="02010600030101010101" pitchFamily="2" charset="-122"/>
                <a:sym typeface="+mn-ea"/>
              </a:rPr>
              <a:t>TCP </a:t>
            </a:r>
            <a:r>
              <a:rPr dirty="0">
                <a:latin typeface="+mn-lt"/>
                <a:ea typeface="宋体" panose="02010600030101010101" pitchFamily="2" charset="-122"/>
                <a:sym typeface="+mn-ea"/>
              </a:rPr>
              <a:t>超时值设置：</a:t>
            </a:r>
            <a:r>
              <a:rPr lang="en-US" altLang="zh-CN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RTT</a:t>
            </a:r>
            <a:r>
              <a:rPr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估计方法</a:t>
            </a: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TCP </a:t>
            </a:r>
            <a:r>
              <a:rPr dirty="0">
                <a:ea typeface="宋体" panose="02010600030101010101" pitchFamily="2" charset="-122"/>
                <a:sym typeface="+mn-ea"/>
              </a:rPr>
              <a:t>可信数据传输机制，</a:t>
            </a:r>
            <a:r>
              <a:rPr lang="en-US" altLang="zh-CN" i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1" charset="-128"/>
                <a:sym typeface="+mn-ea"/>
              </a:rPr>
              <a:t>TCP </a:t>
            </a:r>
            <a:r>
              <a:rPr u="sng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  <a:sym typeface="+mn-ea"/>
              </a:rPr>
              <a:t>快速重传</a:t>
            </a:r>
            <a:endParaRPr lang="zh-CN" altLang="en-US" i="1" dirty="0">
              <a:solidFill>
                <a:srgbClr val="FF0000"/>
              </a:solidFill>
              <a:latin typeface="Tahoma" panose="020B0604030504040204" pitchFamily="34" charset="0"/>
              <a:ea typeface="MS PGothic" panose="020B0600070205080204" pitchFamily="1" charset="-128"/>
            </a:endParaRPr>
          </a:p>
          <a:p>
            <a:r>
              <a:rPr lang="en-US" altLang="zh-CN" dirty="0">
                <a:sym typeface="+mn-ea"/>
              </a:rPr>
              <a:t>TCP </a:t>
            </a:r>
            <a:r>
              <a:rPr dirty="0">
                <a:sym typeface="+mn-ea"/>
              </a:rPr>
              <a:t>报文段序号、确认号的计算问题</a:t>
            </a:r>
            <a:endParaRPr dirty="0"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u="sng" dirty="0">
              <a:solidFill>
                <a:srgbClr val="FF0000"/>
              </a:solidFill>
              <a:latin typeface="+mn-lt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3914775"/>
            <a:ext cx="3376930" cy="2953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TCP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  <a:sym typeface="+mn-ea"/>
              </a:rPr>
              <a:t>TCP </a:t>
            </a:r>
            <a:r>
              <a:rPr>
                <a:ea typeface="宋体" panose="02010600030101010101" pitchFamily="2" charset="-122"/>
                <a:sym typeface="+mn-ea"/>
              </a:rPr>
              <a:t>流量控制的作用、原理机制</a:t>
            </a:r>
          </a:p>
          <a:p>
            <a:pPr algn="l">
              <a:buClrTx/>
              <a:buSzTx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TCP </a:t>
            </a:r>
            <a:r>
              <a:rPr>
                <a:ea typeface="宋体" panose="02010600030101010101" pitchFamily="2" charset="-122"/>
                <a:sym typeface="+mn-ea"/>
              </a:rPr>
              <a:t>连接管理</a:t>
            </a: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None/>
            </a:pPr>
            <a:endParaRPr u="sng">
              <a:solidFill>
                <a:srgbClr val="FF0000"/>
              </a:solidFill>
              <a:latin typeface="+mn-lt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" y="2872740"/>
            <a:ext cx="5292725" cy="362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765" y="2959735"/>
            <a:ext cx="5952490" cy="3540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TCP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  <a:sym typeface="+mn-ea"/>
              </a:rPr>
              <a:t> TCP </a:t>
            </a:r>
            <a:r>
              <a:rPr>
                <a:ea typeface="宋体" panose="02010600030101010101" pitchFamily="2" charset="-122"/>
                <a:sym typeface="+mn-ea"/>
              </a:rPr>
              <a:t>拥塞控制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60101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63" y="4451350"/>
            <a:ext cx="4940300" cy="230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82650" y="2034540"/>
            <a:ext cx="6845300" cy="2334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ct val="70000"/>
              </a:spcBef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慢启动：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CongWin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&lt; 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Threshold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,  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CongWin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指数增长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70000"/>
              </a:spcBef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拥塞避免：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CongWin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&gt; 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Threshold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,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 CongWin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线性增长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70000"/>
              </a:spcBef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快速恢复：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个冗余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ACK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Threshold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设为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CongWin/2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,    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CongWin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设为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Threshold+3MSS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70000"/>
              </a:spcBef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超时处理：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timeout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事件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Threshold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设为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CongWin/2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b="1" dirty="0">
                <a:latin typeface="Courier New" panose="02070309020205020404" pitchFamily="49" charset="0"/>
                <a:ea typeface="宋体" panose="02010600030101010101" pitchFamily="2" charset="-122"/>
                <a:sym typeface="+mn-ea"/>
              </a:rPr>
              <a:t>CongWin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设为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1MMS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大小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208350"/>
            <a:ext cx="10969200" cy="705600"/>
          </a:xfrm>
        </p:spPr>
        <p:txBody>
          <a:bodyPr>
            <a:normAutofit/>
          </a:bodyPr>
          <a:lstStyle/>
          <a:p>
            <a:r>
              <a:rPr>
                <a:ea typeface="宋体" panose="02010600030101010101" pitchFamily="2" charset="-122"/>
                <a:sym typeface="+mn-ea"/>
              </a:rPr>
              <a:t>网络层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852225"/>
            <a:ext cx="10969200" cy="4759200"/>
          </a:xfrm>
        </p:spPr>
        <p:txBody>
          <a:bodyPr>
            <a:normAutofit fontScale="97500"/>
          </a:bodyPr>
          <a:lstStyle/>
          <a:p>
            <a:r>
              <a:rPr dirty="0">
                <a:ea typeface="宋体" panose="02010600030101010101" pitchFamily="2" charset="-122"/>
                <a:sym typeface="+mn-ea"/>
              </a:rPr>
              <a:t>路由器的功能、结构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 </a:t>
            </a:r>
            <a:r>
              <a:rPr dirty="0">
                <a:ea typeface="宋体" panose="02010600030101010101" pitchFamily="2" charset="-122"/>
                <a:sym typeface="+mn-ea"/>
              </a:rPr>
              <a:t>注：与交换机的比较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IP</a:t>
            </a:r>
            <a:r>
              <a:rPr dirty="0">
                <a:ea typeface="宋体" panose="02010600030101010101" pitchFamily="2" charset="-122"/>
                <a:sym typeface="+mn-ea"/>
              </a:rPr>
              <a:t>协议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</a:t>
            </a:r>
            <a:r>
              <a:rPr dirty="0">
                <a:ea typeface="宋体" panose="02010600030101010101" pitchFamily="2" charset="-122"/>
                <a:sym typeface="+mn-ea"/>
              </a:rPr>
              <a:t>数据报格式：</a:t>
            </a:r>
            <a:r>
              <a:rPr dirty="0">
                <a:latin typeface="Comic Sans MS" panose="030F0702030302020204" pitchFamily="66" charset="0"/>
                <a:sym typeface="+mn-ea"/>
              </a:rPr>
              <a:t>首部长度、数据报总长度、寿命、16比特标识、片偏移等</a:t>
            </a:r>
            <a:r>
              <a:rPr dirty="0">
                <a:sym typeface="+mn-ea"/>
              </a:rPr>
              <a:t>各字段的含义</a:t>
            </a: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IP </a:t>
            </a:r>
            <a:r>
              <a:rPr dirty="0">
                <a:ea typeface="宋体" panose="02010600030101010101" pitchFamily="2" charset="-122"/>
                <a:sym typeface="+mn-ea"/>
              </a:rPr>
              <a:t>分片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 </a:t>
            </a:r>
            <a:r>
              <a:rPr dirty="0">
                <a:ea typeface="宋体" panose="02010600030101010101" pitchFamily="2" charset="-122"/>
                <a:sym typeface="+mn-ea"/>
              </a:rPr>
              <a:t>重组</a:t>
            </a:r>
          </a:p>
          <a:p>
            <a:r>
              <a:rPr lang="en-US" altLang="zh-CN" dirty="0">
                <a:latin typeface="Times New Roman" panose="02020603050405020304" pitchFamily="18" charset="0"/>
                <a:sym typeface="+mn-ea"/>
              </a:rPr>
              <a:t>IP</a:t>
            </a:r>
            <a:r>
              <a:rPr dirty="0">
                <a:latin typeface="宋体" panose="02010600030101010101" pitchFamily="2" charset="-122"/>
                <a:sym typeface="+mn-ea"/>
              </a:rPr>
              <a:t>地址的编址技术：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dirty="0">
                <a:ea typeface="宋体" panose="02010600030101010101" pitchFamily="2" charset="-122"/>
              </a:rPr>
              <a:t>、</a:t>
            </a:r>
            <a:r>
              <a:rPr dirty="0">
                <a:cs typeface="Arial" panose="020B0604020202020204" pitchFamily="34" charset="0"/>
                <a:sym typeface="+mn-ea"/>
              </a:rPr>
              <a:t>分类的</a:t>
            </a:r>
            <a:r>
              <a:rPr lang="en-US" altLang="zh-CN" dirty="0">
                <a:sym typeface="+mn-ea"/>
              </a:rPr>
              <a:t>IP</a:t>
            </a:r>
            <a:r>
              <a:rPr dirty="0">
                <a:cs typeface="Arial" panose="020B0604020202020204" pitchFamily="34" charset="0"/>
                <a:sym typeface="+mn-ea"/>
              </a:rPr>
              <a:t>地址；</a:t>
            </a:r>
            <a:r>
              <a:rPr lang="en-US" altLang="zh-CN" dirty="0">
                <a:cs typeface="Arial" panose="020B0604020202020204" pitchFamily="34" charset="0"/>
                <a:sym typeface="+mn-ea"/>
              </a:rPr>
              <a:t> 2</a:t>
            </a:r>
            <a:r>
              <a:rPr dirty="0">
                <a:cs typeface="Arial" panose="020B0604020202020204" pitchFamily="34" charset="0"/>
                <a:sym typeface="+mn-ea"/>
              </a:rPr>
              <a:t>、子网划分；子网掩码；</a:t>
            </a:r>
            <a:r>
              <a:rPr lang="en-US" altLang="zh-CN" dirty="0">
                <a:cs typeface="Arial" panose="020B0604020202020204" pitchFamily="34" charset="0"/>
                <a:sym typeface="+mn-ea"/>
              </a:rPr>
              <a:t>3</a:t>
            </a:r>
            <a:r>
              <a:rPr dirty="0">
                <a:cs typeface="Arial" panose="020B0604020202020204" pitchFamily="34" charset="0"/>
                <a:sym typeface="+mn-ea"/>
              </a:rPr>
              <a:t>、无分类编址方法（</a:t>
            </a:r>
            <a:r>
              <a:rPr lang="en-US" altLang="zh-CN" dirty="0" err="1">
                <a:sym typeface="+mn-ea"/>
              </a:rPr>
              <a:t>CIDR</a:t>
            </a:r>
            <a:r>
              <a:rPr dirty="0">
                <a:cs typeface="Arial" panose="020B0604020202020204" pitchFamily="34" charset="0"/>
                <a:sym typeface="+mn-ea"/>
              </a:rPr>
              <a:t>）</a:t>
            </a:r>
          </a:p>
          <a:p>
            <a:pPr marL="0" indent="0">
              <a:buNone/>
            </a:pPr>
            <a:r>
              <a:rPr sz="1600" dirty="0">
                <a:cs typeface="Arial" panose="020B0604020202020204" pitchFamily="34" charset="0"/>
                <a:sym typeface="+mn-ea"/>
              </a:rPr>
              <a:t>注：CIDR记法有多种形式，例如，地址块10.0.0.0/10可简写为10/10，也就是把点分十进制中低位连续的0省略。</a:t>
            </a:r>
          </a:p>
          <a:p>
            <a:pPr algn="l">
              <a:buClrTx/>
              <a:buSzTx/>
            </a:pPr>
            <a:r>
              <a:rPr dirty="0">
                <a:ea typeface="宋体" panose="02010600030101010101" pitchFamily="2" charset="-122"/>
                <a:sym typeface="+mn-ea"/>
              </a:rPr>
              <a:t> DHCP:Dynamic Host Configuration Protocol 动态主机配置协议，基本过程</a:t>
            </a:r>
          </a:p>
          <a:p>
            <a:pPr algn="l">
              <a:buClrTx/>
              <a:buSzTx/>
            </a:pPr>
            <a:r>
              <a:rPr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NAT:Network Address Translation网络地址转换，基本原理</a:t>
            </a:r>
          </a:p>
          <a:p>
            <a:pPr algn="l">
              <a:buClrTx/>
              <a:buSzTx/>
            </a:pPr>
            <a:r>
              <a:rPr lang="en-US" altLang="zh-CN" dirty="0" err="1">
                <a:sym typeface="+mn-ea"/>
              </a:rPr>
              <a:t>ICMP:Internet</a:t>
            </a:r>
            <a:r>
              <a:rPr lang="en-US" altLang="zh-CN" dirty="0">
                <a:sym typeface="+mn-ea"/>
              </a:rPr>
              <a:t> Control Message Protocol </a:t>
            </a:r>
            <a:r>
              <a:rPr dirty="0">
                <a:sym typeface="+mn-ea"/>
              </a:rPr>
              <a:t>互联网控制报文协议。包括</a:t>
            </a:r>
            <a:r>
              <a:rPr lang="en-US" altLang="zh-CN" dirty="0" err="1">
                <a:sym typeface="+mn-ea"/>
              </a:rPr>
              <a:t>ICMP</a:t>
            </a:r>
            <a:r>
              <a:rPr dirty="0">
                <a:sym typeface="+mn-ea"/>
              </a:rPr>
              <a:t>差错报文和</a:t>
            </a:r>
            <a:r>
              <a:rPr lang="en-US" altLang="zh-CN" dirty="0" err="1">
                <a:sym typeface="+mn-ea"/>
              </a:rPr>
              <a:t>ICMP</a:t>
            </a:r>
            <a:r>
              <a:rPr dirty="0">
                <a:sym typeface="+mn-ea"/>
              </a:rPr>
              <a:t>询问报文。</a:t>
            </a:r>
            <a:r>
              <a:rPr lang="en-US" altLang="zh-CN" dirty="0">
                <a:sym typeface="+mn-ea"/>
              </a:rPr>
              <a:t>5</a:t>
            </a:r>
            <a:r>
              <a:rPr dirty="0">
                <a:sym typeface="+mn-ea"/>
              </a:rPr>
              <a:t>种类型的</a:t>
            </a:r>
            <a:r>
              <a:rPr lang="en-US" altLang="zh-CN" dirty="0" err="1">
                <a:sym typeface="+mn-ea"/>
              </a:rPr>
              <a:t>ICMP</a:t>
            </a:r>
            <a:r>
              <a:rPr dirty="0">
                <a:sym typeface="+mn-ea"/>
              </a:rPr>
              <a:t>差错报文</a:t>
            </a:r>
            <a:endParaRPr lang="zh-CN" altLang="en-US" dirty="0"/>
          </a:p>
          <a:p>
            <a:pPr algn="l">
              <a:buClrTx/>
              <a:buSzTx/>
            </a:pPr>
            <a:endParaRPr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dirty="0"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dirty="0"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4634865"/>
            <a:ext cx="619188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1705" y="608400"/>
            <a:ext cx="8735060" cy="6012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ClrTx/>
              <a:buSzTx/>
            </a:pPr>
            <a:r>
              <a:rPr>
                <a:latin typeface="宋体" panose="02010600030101010101" pitchFamily="2" charset="-122"/>
                <a:sym typeface="+mn-ea"/>
              </a:rPr>
              <a:t>IP地址分配问题：</a:t>
            </a:r>
          </a:p>
          <a:p>
            <a:pPr marL="0" indent="0" algn="l">
              <a:buClrTx/>
              <a:buSzTx/>
              <a:buNone/>
            </a:pPr>
            <a:r>
              <a:rPr lang="en-US" altLang="zh-CN">
                <a:latin typeface="宋体" panose="02010600030101010101" pitchFamily="2" charset="-122"/>
                <a:sym typeface="+mn-ea"/>
              </a:rPr>
              <a:t>  </a:t>
            </a:r>
            <a:r>
              <a:rPr>
                <a:latin typeface="宋体" panose="02010600030101010101" pitchFamily="2" charset="-122"/>
                <a:sym typeface="+mn-ea"/>
              </a:rPr>
              <a:t>给定</a:t>
            </a:r>
            <a:r>
              <a:rPr lang="en-US" altLang="zh-CN">
                <a:latin typeface="宋体" panose="02010600030101010101" pitchFamily="2" charset="-122"/>
                <a:sym typeface="+mn-ea"/>
              </a:rPr>
              <a:t>IP</a:t>
            </a:r>
            <a:r>
              <a:rPr>
                <a:latin typeface="宋体" panose="02010600030101010101" pitchFamily="2" charset="-122"/>
                <a:sym typeface="+mn-ea"/>
              </a:rPr>
              <a:t>地址块，按需求划分子网，确定各子网网络地址、子网掩码、主机</a:t>
            </a:r>
            <a:r>
              <a:rPr lang="en-US" altLang="zh-CN">
                <a:latin typeface="宋体" panose="02010600030101010101" pitchFamily="2" charset="-122"/>
                <a:sym typeface="+mn-ea"/>
              </a:rPr>
              <a:t>IP</a:t>
            </a:r>
            <a:r>
              <a:rPr>
                <a:latin typeface="宋体" panose="02010600030101010101" pitchFamily="2" charset="-122"/>
                <a:sym typeface="+mn-ea"/>
              </a:rPr>
              <a:t>地址范围、广播地址</a:t>
            </a:r>
          </a:p>
          <a:p>
            <a:r>
              <a:rPr>
                <a:latin typeface="宋体" panose="02010600030101010101" pitchFamily="2" charset="-122"/>
                <a:sym typeface="+mn-ea"/>
              </a:rPr>
              <a:t>网络路由表计算问题：（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 </a:t>
            </a:r>
            <a:r>
              <a:rPr>
                <a:ea typeface="宋体" panose="02010600030101010101" pitchFamily="2" charset="-122"/>
                <a:sym typeface="+mn-ea"/>
              </a:rPr>
              <a:t>概念：路由汇聚、最长前缀匹配转发</a:t>
            </a:r>
            <a:r>
              <a:rPr>
                <a:latin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buNone/>
            </a:pPr>
            <a:r>
              <a:rPr lang="en-US" altLang="zh-CN">
                <a:latin typeface="宋体" panose="02010600030101010101" pitchFamily="2" charset="-122"/>
                <a:sym typeface="+mn-ea"/>
              </a:rPr>
              <a:t>  </a:t>
            </a:r>
            <a:r>
              <a:rPr>
                <a:latin typeface="宋体" panose="02010600030101010101" pitchFamily="2" charset="-122"/>
                <a:sym typeface="+mn-ea"/>
              </a:rPr>
              <a:t>已知网络拓扑，给出路由器的路由表，使各子网可以互连互通。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kern="0" spc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+mn-cs"/>
                <a:sym typeface="+mn-ea"/>
              </a:rPr>
              <a:t>路由算法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367655"/>
          </a:xfrm>
        </p:spPr>
        <p:txBody>
          <a:bodyPr>
            <a:normAutofit fontScale="87500" lnSpcReduction="20000"/>
          </a:bodyPr>
          <a:lstStyle/>
          <a:p>
            <a:r>
              <a:rPr lang="zh-CN" altLang="en-US" dirty="0"/>
              <a:t>链路状态路由算法；                                         距离向量路由算法：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RIP</a:t>
            </a:r>
            <a:r>
              <a:rPr dirty="0"/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( Routing Information Protocol)</a:t>
            </a:r>
            <a:r>
              <a:rPr dirty="0">
                <a:ea typeface="宋体" panose="02010600030101010101" pitchFamily="2" charset="-122"/>
                <a:sym typeface="+mn-ea"/>
              </a:rPr>
              <a:t>选路信息协议</a:t>
            </a:r>
          </a:p>
          <a:p>
            <a:r>
              <a:rPr lang="en-US" altLang="zh-CN" dirty="0"/>
              <a:t>OSPF</a:t>
            </a:r>
            <a:r>
              <a:rPr dirty="0"/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Open Shortest Path 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First开放式最短路径优先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BGP</a:t>
            </a:r>
            <a:r>
              <a:rPr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(Border Gateway Protocol) </a:t>
            </a:r>
            <a:r>
              <a:rPr lang="en-US" altLang="zh-CN" dirty="0" err="1">
                <a:ea typeface="宋体" panose="02010600030101010101" pitchFamily="2" charset="-122"/>
              </a:rPr>
              <a:t>边界网关协议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8" y="1922145"/>
            <a:ext cx="5219700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60" y="1922145"/>
            <a:ext cx="5714489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数据链路层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0" y="1231265"/>
            <a:ext cx="6812280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920" y="1313815"/>
            <a:ext cx="3581400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宋体" panose="02010600030101010101" pitchFamily="2" charset="-122"/>
                <a:sym typeface="+mn-ea"/>
              </a:rPr>
              <a:t>多路访问协议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5058" name="Rectangle 3"/>
          <p:cNvSpPr>
            <a:spLocks noGrp="1" noRot="1"/>
          </p:cNvSpPr>
          <p:nvPr>
            <p:ph type="body" idx="4294967295"/>
          </p:nvPr>
        </p:nvSpPr>
        <p:spPr>
          <a:xfrm>
            <a:off x="323850" y="1485900"/>
            <a:ext cx="8496300" cy="4679950"/>
          </a:xfrm>
        </p:spPr>
        <p:txBody>
          <a:bodyPr vert="horz" wrap="square" lIns="91440" tIns="45720" rIns="91440" bIns="45720" anchor="t" anchorCtr="0"/>
          <a:lstStyle/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</a:rPr>
              <a:t>信道共享技术的分类有：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1" algn="just" eaLnBrk="1" hangingPunct="1"/>
            <a:r>
              <a:rPr lang="zh-CN" altLang="en-US" dirty="0">
                <a:latin typeface="Times New Roman" panose="02020603050405020304" pitchFamily="18" charset="0"/>
                <a:cs typeface="Arial" panose="020B0604020202020204" pitchFamily="34" charset="0"/>
              </a:rPr>
              <a:t>①固定信道划分协议</a:t>
            </a:r>
            <a:endParaRPr lang="zh-CN" altLang="en-US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lvl="1" algn="just" eaLnBrk="1" hangingPunct="1"/>
            <a:r>
              <a:rPr lang="zh-CN" altLang="en-US" dirty="0">
                <a:latin typeface="Times New Roman" panose="02020603050405020304" pitchFamily="18" charset="0"/>
                <a:cs typeface="Arial" panose="020B0604020202020204" pitchFamily="34" charset="0"/>
              </a:rPr>
              <a:t>②随机访问协议</a:t>
            </a:r>
            <a:endParaRPr lang="zh-CN" altLang="en-US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lvl="1" algn="just" eaLnBrk="1" hangingPunct="1"/>
            <a:r>
              <a:rPr lang="zh-CN" altLang="en-US" dirty="0">
                <a:latin typeface="Times New Roman" panose="02020603050405020304" pitchFamily="18" charset="0"/>
                <a:cs typeface="Arial" panose="020B0604020202020204" pitchFamily="34" charset="0"/>
              </a:rPr>
              <a:t>③轮流访问协议</a:t>
            </a:r>
          </a:p>
          <a:p>
            <a:pPr algn="just" eaLnBrk="1" hangingPunct="1"/>
            <a:r>
              <a:rPr lang="zh-CN" altLang="en-US" dirty="0">
                <a:latin typeface="宋体" panose="02010600030101010101" pitchFamily="2" charset="-122"/>
              </a:rPr>
              <a:t>固定信道划分协议主要有</a:t>
            </a:r>
            <a:r>
              <a:rPr lang="en-US" altLang="zh-CN" dirty="0">
                <a:latin typeface="宋体" panose="02010600030101010101" pitchFamily="2" charset="-122"/>
              </a:rPr>
              <a:t>:</a:t>
            </a:r>
          </a:p>
          <a:p>
            <a:pPr lvl="2" algn="just" eaLnBrk="1" hangingPunct="1"/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时分复用；频分复用；码分多址等</a:t>
            </a:r>
          </a:p>
          <a:p>
            <a:pPr algn="just" eaLnBrk="1" hangingPunct="1"/>
            <a:r>
              <a:rPr lang="zh-CN" altLang="en-US" dirty="0">
                <a:latin typeface="宋体" panose="02010600030101010101" pitchFamily="2" charset="-122"/>
              </a:rPr>
              <a:t>随机访问协议主要有：</a:t>
            </a:r>
          </a:p>
          <a:p>
            <a:pPr lvl="2" algn="just" eaLnBrk="1" hangingPunct="1"/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纯</a:t>
            </a:r>
            <a:r>
              <a:rPr lang="en-US" altLang="zh-CN" dirty="0">
                <a:latin typeface="宋体" panose="02010600030101010101" pitchFamily="2" charset="-122"/>
              </a:rPr>
              <a:t>ALOHA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、时隙</a:t>
            </a:r>
            <a:r>
              <a:rPr lang="en-US" altLang="zh-CN" dirty="0">
                <a:latin typeface="宋体" panose="02010600030101010101" pitchFamily="2" charset="-122"/>
              </a:rPr>
              <a:t>ALOHA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宋体" panose="02010600030101010101" pitchFamily="2" charset="-122"/>
              </a:rPr>
              <a:t>CSMA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宋体" panose="02010600030101010101" pitchFamily="2" charset="-122"/>
              </a:rPr>
              <a:t>CSMA/CD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宋体" panose="02010600030101010101" pitchFamily="2" charset="-122"/>
              </a:rPr>
              <a:t>CSMA/CA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等</a:t>
            </a:r>
          </a:p>
          <a:p>
            <a:pPr algn="just" eaLnBrk="1" hangingPunct="1"/>
            <a:r>
              <a:rPr lang="zh-CN" altLang="en-US" dirty="0">
                <a:latin typeface="宋体" panose="02010600030101010101" pitchFamily="2" charset="-122"/>
              </a:rPr>
              <a:t>轮流访问协议主要有：</a:t>
            </a:r>
          </a:p>
          <a:p>
            <a:pPr lvl="2" algn="just" eaLnBrk="1" hangingPunct="1"/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轮询协议和令牌传递协议</a:t>
            </a:r>
            <a:endParaRPr lang="zh-CN" altLang="en-US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宋体" panose="02010600030101010101" pitchFamily="2" charset="-122"/>
                <a:sym typeface="+mn-ea"/>
              </a:rPr>
              <a:t>载波侦听多路访问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/</a:t>
            </a:r>
            <a:r>
              <a:rPr dirty="0">
                <a:latin typeface="宋体" panose="02010600030101010101" pitchFamily="2" charset="-122"/>
                <a:sym typeface="+mn-ea"/>
              </a:rPr>
              <a:t>冲突检测</a:t>
            </a:r>
            <a:r>
              <a:rPr lang="en-US" altLang="zh-CN" dirty="0" err="1">
                <a:latin typeface="Times New Roman" panose="02020603050405020304" pitchFamily="18" charset="0"/>
                <a:sym typeface="+mn-ea"/>
              </a:rPr>
              <a:t>CSMA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/CD</a:t>
            </a:r>
            <a:r>
              <a:rPr dirty="0">
                <a:latin typeface="宋体" panose="02010600030101010101" pitchFamily="2" charset="-122"/>
                <a:sym typeface="+mn-ea"/>
              </a:rPr>
              <a:t>协议</a:t>
            </a:r>
            <a:r>
              <a:rPr dirty="0">
                <a:sym typeface="+mn-ea"/>
              </a:rPr>
              <a:t> </a:t>
            </a:r>
          </a:p>
          <a:p>
            <a:pPr algn="l">
              <a:buClrTx/>
              <a:buSzTx/>
            </a:pPr>
            <a:r>
              <a:rPr dirty="0">
                <a:latin typeface="宋体" panose="02010600030101010101" pitchFamily="2" charset="-122"/>
                <a:sym typeface="+mn-ea"/>
              </a:rPr>
              <a:t>二进制指数退避算法（</a:t>
            </a:r>
            <a:r>
              <a:rPr dirty="0">
                <a:sym typeface="+mn-ea"/>
              </a:rPr>
              <a:t>基本退避时间，一般为端到端往返时间</a:t>
            </a:r>
            <a:r>
              <a:rPr lang="en-US" altLang="zh-CN" dirty="0" err="1">
                <a:sym typeface="+mn-ea"/>
              </a:rPr>
              <a:t>2τ</a:t>
            </a:r>
            <a:r>
              <a:rPr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2τ</a:t>
            </a:r>
            <a:r>
              <a:rPr dirty="0">
                <a:sym typeface="+mn-ea"/>
              </a:rPr>
              <a:t>也称为冲突窗口或争用期）</a:t>
            </a:r>
          </a:p>
          <a:p>
            <a:pPr algn="l">
              <a:buClrTx/>
              <a:buSzTx/>
            </a:pPr>
            <a:endParaRPr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宋体" panose="02010600030101010101" pitchFamily="2" charset="-122"/>
                <a:sym typeface="+mn-ea"/>
              </a:rPr>
              <a:t>MAC </a:t>
            </a:r>
            <a:r>
              <a:rPr>
                <a:ea typeface="宋体" panose="02010600030101010101" pitchFamily="2" charset="-122"/>
                <a:sym typeface="+mn-ea"/>
              </a:rPr>
              <a:t>地址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" y="1313815"/>
            <a:ext cx="5859780" cy="2689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70" y="1180465"/>
            <a:ext cx="485267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宋体" panose="02010600030101010101" pitchFamily="2" charset="-122"/>
                <a:sym typeface="+mn-ea"/>
              </a:rPr>
              <a:t>MAC </a:t>
            </a:r>
            <a:r>
              <a:rPr>
                <a:ea typeface="宋体" panose="02010600030101010101" pitchFamily="2" charset="-122"/>
                <a:sym typeface="+mn-ea"/>
              </a:rPr>
              <a:t>地址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535430"/>
            <a:ext cx="7231380" cy="49301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0" y="815975"/>
            <a:ext cx="8368665" cy="46761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交换机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0" y="1461770"/>
            <a:ext cx="6675755" cy="4759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交换机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0" y="1480820"/>
            <a:ext cx="6534785" cy="4759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4855" y="1220219"/>
            <a:ext cx="8542020" cy="533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0074" y="-352604"/>
            <a:ext cx="7935595" cy="62953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1447" y="0"/>
            <a:ext cx="6411719" cy="7582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/>
              <a:t>OSI</a:t>
            </a:r>
            <a:r>
              <a:rPr lang="zh-CN" altLang="en-US">
                <a:ea typeface="宋体" panose="02010600030101010101" pitchFamily="2" charset="-122"/>
              </a:rPr>
              <a:t>参考模型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8330" y="1313815"/>
            <a:ext cx="49904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每层完成的网络功能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>
                <a:sym typeface="+mn-ea"/>
              </a:rPr>
              <a:t>OSI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参考模型数据封装与通信过程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 noProof="1">
              <a:ea typeface="宋体" panose="02010600030101010101" pitchFamily="2" charset="-122"/>
            </a:endParaRPr>
          </a:p>
        </p:txBody>
      </p:sp>
      <p:pic>
        <p:nvPicPr>
          <p:cNvPr id="191491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7355" y="2395538"/>
            <a:ext cx="3073400" cy="3386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16070" y="2361565"/>
            <a:ext cx="6108700" cy="3455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TCP/IP</a:t>
            </a:r>
            <a:r>
              <a:rPr>
                <a:ea typeface="宋体" panose="02010600030101010101" pitchFamily="2" charset="-122"/>
                <a:sym typeface="+mn-ea"/>
              </a:rPr>
              <a:t>参考模型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18780" y="1490345"/>
            <a:ext cx="3558540" cy="4759325"/>
          </a:xfrm>
        </p:spPr>
        <p:txBody>
          <a:bodyPr/>
          <a:lstStyle/>
          <a:p>
            <a:r>
              <a:rPr lang="zh-CN" altLang="en-US"/>
              <a:t>1 ）应用层。 HTTP；</a:t>
            </a:r>
            <a:r>
              <a:rPr lang="en-US" altLang="zh-CN"/>
              <a:t>SMTP</a:t>
            </a:r>
            <a:r>
              <a:t>；</a:t>
            </a:r>
            <a:r>
              <a:rPr lang="en-US" altLang="zh-CN"/>
              <a:t>FTP</a:t>
            </a:r>
            <a:r>
              <a:t>；</a:t>
            </a:r>
            <a:r>
              <a:rPr lang="zh-CN" altLang="en-US"/>
              <a:t>DNS </a:t>
            </a:r>
          </a:p>
          <a:p>
            <a:r>
              <a:rPr lang="zh-CN" altLang="en-US"/>
              <a:t>2 ）传输层。 TCP； UDP</a:t>
            </a:r>
          </a:p>
          <a:p>
            <a:r>
              <a:rPr lang="zh-CN" altLang="en-US"/>
              <a:t>3 ） 网络层。 IP； ICMP ；ARP 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1490028"/>
            <a:ext cx="7424738" cy="4787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sz="3600" dirty="0">
                <a:ea typeface="宋体" panose="02010600030101010101" pitchFamily="2" charset="-122"/>
              </a:rPr>
              <a:t>HTTP</a:t>
            </a:r>
          </a:p>
        </p:txBody>
      </p:sp>
      <p:sp>
        <p:nvSpPr>
          <p:cNvPr id="51204" name="Rectangle 3"/>
          <p:cNvSpPr>
            <a:spLocks noGrp="1"/>
          </p:cNvSpPr>
          <p:nvPr>
            <p:ph sz="half" idx="1"/>
          </p:nvPr>
        </p:nvSpPr>
        <p:spPr>
          <a:xfrm>
            <a:off x="714375" y="1485900"/>
            <a:ext cx="9939655" cy="4648200"/>
          </a:xfrm>
        </p:spPr>
        <p:txBody>
          <a:bodyPr vert="horz" wrap="square" lIns="91440" tIns="45720" rIns="91440" bIns="45720" anchor="t" anchorCtr="0">
            <a:normAutofit/>
          </a:bodyPr>
          <a:lstStyle/>
          <a:p>
            <a:pPr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+mn-cs"/>
              </a:rPr>
              <a:t>HTTP: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+mn-cs"/>
              </a:rPr>
              <a:t>超文本传输协议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+mn-cs"/>
              </a:rPr>
              <a:t>hypertext transfer protocol</a:t>
            </a:r>
            <a:endParaRPr lang="en-US" altLang="zh-CN" sz="2400" dirty="0">
              <a:latin typeface="+mn-lt"/>
              <a:ea typeface="宋体" panose="02010600030101010101" pitchFamily="2" charset="-122"/>
              <a:cs typeface="+mn-cs"/>
            </a:endParaRPr>
          </a:p>
          <a:p>
            <a:pPr>
              <a:buSzPct val="85000"/>
            </a:pPr>
            <a:r>
              <a:rPr lang="en-US" altLang="zh-CN" sz="2000" dirty="0">
                <a:latin typeface="+mn-lt"/>
                <a:ea typeface="宋体" panose="02010600030101010101" pitchFamily="2" charset="-122"/>
                <a:cs typeface="+mn-cs"/>
              </a:rPr>
              <a:t>client/server model</a:t>
            </a:r>
          </a:p>
          <a:p>
            <a:pPr>
              <a:buSzPct val="85000"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连接：</a:t>
            </a:r>
            <a:r>
              <a:rPr lang="zh-CN" altLang="en-US" sz="2000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非持久连接</a:t>
            </a:r>
            <a:r>
              <a:rPr lang="en-US" altLang="zh-CN" sz="2000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HTTP</a:t>
            </a:r>
            <a:r>
              <a:rPr lang="en-US" sz="2000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u="sng" dirty="0">
                <a:solidFill>
                  <a:srgbClr val="FF0000"/>
                </a:solidFill>
                <a:latin typeface="+mn-lt"/>
                <a:ea typeface="+mn-ea"/>
                <a:sym typeface="+mn-ea"/>
              </a:rPr>
              <a:t>HTTP/1.0</a:t>
            </a:r>
            <a:r>
              <a:rPr lang="en-US" sz="2000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），</a:t>
            </a:r>
            <a:r>
              <a:rPr lang="zh-CN" altLang="en-US" sz="2000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持久连接</a:t>
            </a:r>
            <a:r>
              <a:rPr lang="en-US" altLang="zh-CN" sz="2000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HTTP</a:t>
            </a:r>
            <a:r>
              <a:rPr lang="en-US" sz="2000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u="sng" dirty="0">
                <a:solidFill>
                  <a:srgbClr val="FF0000"/>
                </a:solidFill>
                <a:latin typeface="+mn-lt"/>
                <a:ea typeface="+mn-ea"/>
                <a:sym typeface="+mn-ea"/>
              </a:rPr>
              <a:t>HTTP/1.1</a:t>
            </a:r>
            <a:r>
              <a:rPr lang="en-US" sz="2000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）；</a:t>
            </a:r>
            <a:r>
              <a:rPr lang="zh-CN" altLang="en-US" sz="2000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+mn-ea"/>
              </a:rPr>
              <a:t>两者性能比较方法</a:t>
            </a:r>
          </a:p>
          <a:p>
            <a:pPr>
              <a:buSzPct val="85000"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sz="2000" dirty="0">
                <a:sym typeface="+mn-ea"/>
              </a:rPr>
              <a:t>方法类型：</a:t>
            </a:r>
            <a:r>
              <a:rPr lang="en-US" altLang="zh-CN" sz="2000" dirty="0">
                <a:sym typeface="+mn-ea"/>
              </a:rPr>
              <a:t>GET</a:t>
            </a:r>
            <a:r>
              <a:rPr 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POST</a:t>
            </a:r>
            <a:r>
              <a:rPr lang="en-US" sz="2000" dirty="0">
                <a:sym typeface="+mn-ea"/>
              </a:rPr>
              <a:t>、</a:t>
            </a:r>
            <a:r>
              <a:rPr lang="en-US" altLang="zh-CN" sz="2000" dirty="0">
                <a:latin typeface="+mn-lt"/>
                <a:ea typeface="+mn-ea"/>
                <a:sym typeface="+mn-ea"/>
              </a:rPr>
              <a:t>HEAD</a:t>
            </a:r>
            <a:r>
              <a:rPr lang="en-US" altLang="zh-CN" sz="2000" dirty="0">
                <a:sym typeface="+mn-ea"/>
              </a:rPr>
              <a:t> </a:t>
            </a:r>
            <a:r>
              <a:rPr lang="en-US" altLang="zh-CN" sz="2000" u="sng" dirty="0">
                <a:solidFill>
                  <a:srgbClr val="FF0000"/>
                </a:solidFill>
                <a:latin typeface="+mn-lt"/>
                <a:ea typeface="+mn-ea"/>
                <a:sym typeface="+mn-ea"/>
              </a:rPr>
              <a:t>HTTP/1.0</a:t>
            </a:r>
            <a:r>
              <a:rPr lang="en-US" sz="2000" u="sng" dirty="0">
                <a:solidFill>
                  <a:srgbClr val="FF0000"/>
                </a:solidFill>
                <a:latin typeface="+mn-lt"/>
                <a:ea typeface="+mn-ea"/>
                <a:sym typeface="+mn-ea"/>
              </a:rPr>
              <a:t>；</a:t>
            </a:r>
            <a:r>
              <a:rPr lang="en-US" altLang="zh-CN" sz="2000" dirty="0">
                <a:latin typeface="+mn-lt"/>
                <a:ea typeface="+mn-ea"/>
                <a:sym typeface="+mn-ea"/>
              </a:rPr>
              <a:t>GET, POST, HEAD</a:t>
            </a:r>
            <a:r>
              <a:rPr lang="en-US" sz="2000" dirty="0">
                <a:latin typeface="+mn-lt"/>
                <a:ea typeface="+mn-ea"/>
                <a:sym typeface="+mn-ea"/>
              </a:rPr>
              <a:t>、</a:t>
            </a:r>
            <a:r>
              <a:rPr lang="en-US" altLang="zh-CN" sz="2000" dirty="0">
                <a:latin typeface="+mn-lt"/>
                <a:ea typeface="+mn-ea"/>
                <a:sym typeface="+mn-ea"/>
              </a:rPr>
              <a:t>PUT</a:t>
            </a:r>
            <a:r>
              <a:rPr lang="en-US" sz="2000" dirty="0">
                <a:latin typeface="+mn-lt"/>
                <a:ea typeface="+mn-ea"/>
                <a:sym typeface="+mn-ea"/>
              </a:rPr>
              <a:t>、</a:t>
            </a:r>
            <a:r>
              <a:rPr lang="en-US" altLang="zh-CN" sz="2000" dirty="0">
                <a:latin typeface="+mn-lt"/>
                <a:ea typeface="+mn-ea"/>
                <a:sym typeface="+mn-ea"/>
              </a:rPr>
              <a:t>DELETE</a:t>
            </a:r>
            <a:r>
              <a:rPr lang="en-US" altLang="zh-CN" sz="2000" u="sng" dirty="0">
                <a:solidFill>
                  <a:srgbClr val="FF0000"/>
                </a:solidFill>
                <a:latin typeface="+mn-lt"/>
                <a:ea typeface="+mn-ea"/>
                <a:sym typeface="+mn-ea"/>
              </a:rPr>
              <a:t>HTTP/1.1</a:t>
            </a:r>
          </a:p>
          <a:p>
            <a:pPr>
              <a:buSzPct val="85000"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用户端状态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: cookies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SzPct val="85000"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代理缓存：条件取 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GET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buSzPct val="85000"/>
              <a:buNone/>
            </a:pPr>
            <a:endParaRPr lang="en-US" altLang="zh-CN" sz="2000" dirty="0">
              <a:latin typeface="+mn-lt"/>
              <a:ea typeface="+mn-ea"/>
              <a:cs typeface="+mn-cs"/>
            </a:endParaRPr>
          </a:p>
          <a:p>
            <a:pPr>
              <a:buSzPct val="85000"/>
            </a:pPr>
            <a:endParaRPr lang="en-US" sz="2000" u="sng" dirty="0">
              <a:solidFill>
                <a:srgbClr val="FF0000"/>
              </a:solidFill>
              <a:latin typeface="+mn-lt"/>
              <a:ea typeface="宋体" panose="02010600030101010101" pitchFamily="2" charset="-122"/>
              <a:sym typeface="+mn-ea"/>
            </a:endParaRPr>
          </a:p>
          <a:p>
            <a:pPr>
              <a:buSzPct val="85000"/>
            </a:pPr>
            <a:endParaRPr lang="en-US" altLang="zh-CN" sz="2000" dirty="0">
              <a:latin typeface="+mn-lt"/>
              <a:ea typeface="宋体" panose="02010600030101010101" pitchFamily="2" charset="-122"/>
              <a:cs typeface="+mn-cs"/>
            </a:endParaRPr>
          </a:p>
          <a:p>
            <a:pPr>
              <a:buSzPct val="85000"/>
            </a:pPr>
            <a:endParaRPr lang="en-US" sz="2000" u="sng" dirty="0">
              <a:solidFill>
                <a:srgbClr val="FF0000"/>
              </a:solidFill>
              <a:latin typeface="+mn-lt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宋体" panose="02010600030101010101" pitchFamily="2" charset="-122"/>
                <a:sym typeface="+mn-ea"/>
              </a:rPr>
              <a:t>FTP: </a:t>
            </a:r>
            <a:r>
              <a:rPr>
                <a:ea typeface="宋体" panose="02010600030101010101" pitchFamily="2" charset="-122"/>
                <a:sym typeface="+mn-ea"/>
              </a:rPr>
              <a:t>文件传输协议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ea typeface="宋体" panose="02010600030101010101" pitchFamily="2" charset="-122"/>
                <a:sym typeface="+mn-ea"/>
              </a:rPr>
              <a:t>File Transfer Protocol，FTP文件传输协议</a:t>
            </a:r>
          </a:p>
          <a:p>
            <a:pPr>
              <a:buSzPct val="85000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sym typeface="+mn-ea"/>
              </a:rPr>
              <a:t>client/server model</a:t>
            </a:r>
            <a:r>
              <a:rPr sz="1800" dirty="0">
                <a:latin typeface="+mn-lt"/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sym typeface="+mn-ea"/>
              </a:rPr>
              <a:t>ftp server: port 21</a:t>
            </a:r>
          </a:p>
          <a:p>
            <a:pPr>
              <a:buSzPct val="85000"/>
            </a:pPr>
            <a:r>
              <a:rPr dirty="0">
                <a:ea typeface="宋体" panose="02010600030101010101" pitchFamily="2" charset="-122"/>
                <a:sym typeface="+mn-ea"/>
              </a:rPr>
              <a:t>控制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/</a:t>
            </a:r>
            <a:r>
              <a:rPr dirty="0">
                <a:ea typeface="宋体" panose="02010600030101010101" pitchFamily="2" charset="-122"/>
                <a:sym typeface="+mn-ea"/>
              </a:rPr>
              <a:t>传输连接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SzPct val="85000"/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32.499212598425,&quot;width&quot;:4840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75,&quot;width&quot;:13040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8e2671c-4642-4719-afd3-cfc0a7f2b49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963</Words>
  <Application>Microsoft Office PowerPoint</Application>
  <PresentationFormat>宽屏</PresentationFormat>
  <Paragraphs>139</Paragraphs>
  <Slides>29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ZapfDingbats</vt:lpstr>
      <vt:lpstr>宋体</vt:lpstr>
      <vt:lpstr>Arial</vt:lpstr>
      <vt:lpstr>Calibri</vt:lpstr>
      <vt:lpstr>Comic Sans MS</vt:lpstr>
      <vt:lpstr>Courier New</vt:lpstr>
      <vt:lpstr>Tahoma</vt:lpstr>
      <vt:lpstr>Times New Roman</vt:lpstr>
      <vt:lpstr>Wingdings</vt:lpstr>
      <vt:lpstr>Office 主题​​</vt:lpstr>
      <vt:lpstr>MS_ClipArt_Gallery.2</vt:lpstr>
      <vt:lpstr>计算机网络复习</vt:lpstr>
      <vt:lpstr>PowerPoint 演示文稿</vt:lpstr>
      <vt:lpstr>PowerPoint 演示文稿</vt:lpstr>
      <vt:lpstr>PowerPoint 演示文稿</vt:lpstr>
      <vt:lpstr>PowerPoint 演示文稿</vt:lpstr>
      <vt:lpstr>OSI参考模型</vt:lpstr>
      <vt:lpstr>TCP/IP参考模型</vt:lpstr>
      <vt:lpstr>HTTP</vt:lpstr>
      <vt:lpstr>FTP: 文件传输协议</vt:lpstr>
      <vt:lpstr>电子邮件</vt:lpstr>
      <vt:lpstr>DNS</vt:lpstr>
      <vt:lpstr>运输层的复用与分解</vt:lpstr>
      <vt:lpstr>UDP</vt:lpstr>
      <vt:lpstr>可信数据传输原理</vt:lpstr>
      <vt:lpstr>可信数据传输原理</vt:lpstr>
      <vt:lpstr>TCP</vt:lpstr>
      <vt:lpstr>TCP</vt:lpstr>
      <vt:lpstr>TCP</vt:lpstr>
      <vt:lpstr>网络层</vt:lpstr>
      <vt:lpstr>PowerPoint 演示文稿</vt:lpstr>
      <vt:lpstr>路由算法</vt:lpstr>
      <vt:lpstr>数据链路层</vt:lpstr>
      <vt:lpstr>多路访问协议</vt:lpstr>
      <vt:lpstr>PowerPoint 演示文稿</vt:lpstr>
      <vt:lpstr>MAC 地址</vt:lpstr>
      <vt:lpstr>MAC 地址</vt:lpstr>
      <vt:lpstr>PowerPoint 演示文稿</vt:lpstr>
      <vt:lpstr>交换机</vt:lpstr>
      <vt:lpstr>交换机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计算机网络复习</dc:title>
  <dc:creator/>
  <cp:lastModifiedBy>张 红容</cp:lastModifiedBy>
  <cp:revision>202</cp:revision>
  <dcterms:created xsi:type="dcterms:W3CDTF">2019-06-19T02:08:00Z</dcterms:created>
  <dcterms:modified xsi:type="dcterms:W3CDTF">2023-02-21T12:03:19Z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8DC98EF5803A494A98621784A55497D2</vt:lpwstr>
  </property>
</Properties>
</file>